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66" r:id="rId6"/>
    <p:sldId id="259" r:id="rId7"/>
    <p:sldId id="260" r:id="rId8"/>
    <p:sldId id="261" r:id="rId9"/>
    <p:sldId id="268" r:id="rId10"/>
    <p:sldId id="269" r:id="rId11"/>
    <p:sldId id="270" r:id="rId12"/>
    <p:sldId id="271" r:id="rId13"/>
    <p:sldId id="262" r:id="rId14"/>
    <p:sldId id="263" r:id="rId15"/>
    <p:sldId id="264" r:id="rId16"/>
    <p:sldId id="265" r:id="rId17"/>
  </p:sldIdLst>
  <p:sldSz cx="12192000" cy="6858000"/>
  <p:notesSz cx="7559675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0" name="Image 39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41" name="Image 40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7" name="Image 76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78" name="Image 77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w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4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9"/>
          <p:cNvPicPr/>
          <p:nvPr/>
        </p:nvPicPr>
        <p:blipFill>
          <a:blip r:embed="rId14"/>
          <a:stretch/>
        </p:blipFill>
        <p:spPr>
          <a:xfrm>
            <a:off x="5040" y="0"/>
            <a:ext cx="12180960" cy="6856920"/>
          </a:xfrm>
          <a:prstGeom prst="rect">
            <a:avLst/>
          </a:prstGeom>
          <a:ln>
            <a:noFill/>
          </a:ln>
        </p:spPr>
      </p:pic>
      <p:sp>
        <p:nvSpPr>
          <p:cNvPr id="9" name="CustomShape 1"/>
          <p:cNvSpPr/>
          <p:nvPr/>
        </p:nvSpPr>
        <p:spPr>
          <a:xfrm>
            <a:off x="320040" y="4224240"/>
            <a:ext cx="5647320" cy="441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4760" rIns="0" bIns="0"/>
          <a:lstStyle/>
          <a:p>
            <a:pPr marL="12600">
              <a:lnSpc>
                <a:spcPct val="100000"/>
              </a:lnSpc>
              <a:spcBef>
                <a:spcPts val="113"/>
              </a:spcBef>
            </a:pPr>
            <a:r>
              <a:rPr lang="fr-FR" sz="2800" b="1" strike="noStrike" spc="-1">
                <a:solidFill>
                  <a:srgbClr val="D2232A"/>
                </a:solidFill>
                <a:uFill>
                  <a:solidFill>
                    <a:srgbClr val="FFFFFF"/>
                  </a:solidFill>
                </a:uFill>
                <a:latin typeface="Gotham Bold"/>
                <a:ea typeface="DejaVu Sans"/>
              </a:rPr>
              <a:t>LA </a:t>
            </a:r>
            <a:r>
              <a:rPr lang="fr-FR" sz="2800" b="1" strike="noStrike" spc="4">
                <a:solidFill>
                  <a:srgbClr val="D2232A"/>
                </a:solidFill>
                <a:uFill>
                  <a:solidFill>
                    <a:srgbClr val="FFFFFF"/>
                  </a:solidFill>
                </a:uFill>
                <a:latin typeface="Gotham Bold"/>
                <a:ea typeface="DejaVu Sans"/>
              </a:rPr>
              <a:t>NUIT </a:t>
            </a:r>
            <a:r>
              <a:rPr lang="fr-FR" sz="2800" b="1" strike="noStrike" spc="18">
                <a:solidFill>
                  <a:srgbClr val="D2232A"/>
                </a:solidFill>
                <a:uFill>
                  <a:solidFill>
                    <a:srgbClr val="FFFFFF"/>
                  </a:solidFill>
                </a:uFill>
                <a:latin typeface="Gotham Bold"/>
                <a:ea typeface="DejaVu Sans"/>
              </a:rPr>
              <a:t>DU</a:t>
            </a:r>
            <a:r>
              <a:rPr lang="fr-FR" sz="2800" b="1" strike="noStrike" spc="77">
                <a:solidFill>
                  <a:srgbClr val="D2232A"/>
                </a:solidFill>
                <a:uFill>
                  <a:solidFill>
                    <a:srgbClr val="FFFFFF"/>
                  </a:solidFill>
                </a:uFill>
                <a:latin typeface="Gotham Bold"/>
                <a:ea typeface="DejaVu Sans"/>
              </a:rPr>
              <a:t> </a:t>
            </a:r>
            <a:r>
              <a:rPr lang="fr-FR" sz="2800" b="1" strike="noStrike" spc="18">
                <a:solidFill>
                  <a:srgbClr val="D2232A"/>
                </a:solidFill>
                <a:uFill>
                  <a:solidFill>
                    <a:srgbClr val="FFFFFF"/>
                  </a:solidFill>
                </a:uFill>
                <a:latin typeface="Gotham Bold"/>
                <a:ea typeface="DejaVu Sans"/>
              </a:rPr>
              <a:t>DROIT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CustomShape 2"/>
          <p:cNvSpPr/>
          <p:nvPr/>
        </p:nvSpPr>
        <p:spPr>
          <a:xfrm>
            <a:off x="320040" y="4573080"/>
            <a:ext cx="6137280" cy="441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4760" rIns="0" bIns="0"/>
          <a:lstStyle/>
          <a:p>
            <a:pPr marL="12600">
              <a:lnSpc>
                <a:spcPct val="100000"/>
              </a:lnSpc>
              <a:spcBef>
                <a:spcPts val="113"/>
              </a:spcBef>
            </a:pPr>
            <a:r>
              <a:rPr lang="fr-FR" sz="2800" b="1" strike="noStrike" spc="12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otham Bold"/>
                <a:ea typeface="DejaVu Sans"/>
              </a:rPr>
              <a:t>POUR </a:t>
            </a:r>
            <a:r>
              <a:rPr lang="fr-FR" sz="28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otham Bold"/>
                <a:ea typeface="DejaVu Sans"/>
              </a:rPr>
              <a:t>VOIR </a:t>
            </a:r>
            <a:r>
              <a:rPr lang="fr-FR" sz="2800" b="1" strike="noStrike" spc="7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otham Bold"/>
                <a:ea typeface="DejaVu Sans"/>
              </a:rPr>
              <a:t>LE</a:t>
            </a:r>
            <a:r>
              <a:rPr lang="fr-FR" sz="2800" b="1" strike="noStrike" spc="83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otham Bold"/>
                <a:ea typeface="DejaVu Sans"/>
              </a:rPr>
              <a:t> </a:t>
            </a:r>
            <a:r>
              <a:rPr lang="fr-FR" sz="2800" b="1" strike="noStrike" spc="18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otham Bold"/>
                <a:ea typeface="DejaVu Sans"/>
              </a:rPr>
              <a:t>DROIT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CustomShape 3"/>
          <p:cNvSpPr/>
          <p:nvPr/>
        </p:nvSpPr>
        <p:spPr>
          <a:xfrm>
            <a:off x="320040" y="4858200"/>
            <a:ext cx="6365160" cy="505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78840" rIns="0" bIns="0"/>
          <a:lstStyle/>
          <a:p>
            <a:pPr marL="12600">
              <a:lnSpc>
                <a:spcPct val="100000"/>
              </a:lnSpc>
              <a:spcBef>
                <a:spcPts val="621"/>
              </a:spcBef>
            </a:pPr>
            <a:r>
              <a:rPr lang="fr-FR" sz="28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otham Bold"/>
                <a:ea typeface="DejaVu Sans"/>
              </a:rPr>
              <a:t>SOUS </a:t>
            </a:r>
            <a:r>
              <a:rPr lang="fr-FR" sz="2800" b="1" strike="noStrike" spc="7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otham Bold"/>
                <a:ea typeface="DejaVu Sans"/>
              </a:rPr>
              <a:t>UN </a:t>
            </a:r>
            <a:r>
              <a:rPr lang="fr-FR" sz="28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otham Bold"/>
                <a:ea typeface="DejaVu Sans"/>
              </a:rPr>
              <a:t>NOUVEAU</a:t>
            </a:r>
            <a:r>
              <a:rPr lang="fr-FR" sz="2800" b="1" strike="noStrike" spc="103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otham Bold"/>
                <a:ea typeface="DejaVu Sans"/>
              </a:rPr>
              <a:t> </a:t>
            </a:r>
            <a:r>
              <a:rPr lang="fr-FR" sz="2800" b="1" strike="noStrike" spc="12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otham Bold"/>
                <a:ea typeface="DejaVu Sans"/>
              </a:rPr>
              <a:t>JOUR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" name="CustomShape 4"/>
          <p:cNvSpPr/>
          <p:nvPr/>
        </p:nvSpPr>
        <p:spPr>
          <a:xfrm>
            <a:off x="348120" y="5531040"/>
            <a:ext cx="2633040" cy="217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1800" b="1" strike="noStrike" spc="-1">
                <a:solidFill>
                  <a:srgbClr val="26336B"/>
                </a:solidFill>
                <a:uFill>
                  <a:solidFill>
                    <a:srgbClr val="FFFFFF"/>
                  </a:solidFill>
                </a:uFill>
                <a:latin typeface="Gotham Bold"/>
                <a:ea typeface="DejaVu Sans"/>
              </a:rPr>
              <a:t>LANUITDUDROIT.FR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" name="Image 14"/>
          <p:cNvPicPr/>
          <p:nvPr/>
        </p:nvPicPr>
        <p:blipFill>
          <a:blip r:embed="rId15"/>
          <a:stretch/>
        </p:blipFill>
        <p:spPr>
          <a:xfrm>
            <a:off x="321840" y="2436120"/>
            <a:ext cx="1177920" cy="1259280"/>
          </a:xfrm>
          <a:prstGeom prst="rect">
            <a:avLst/>
          </a:prstGeom>
          <a:ln>
            <a:noFill/>
          </a:ln>
        </p:spPr>
      </p:pic>
      <p:sp>
        <p:nvSpPr>
          <p:cNvPr id="6" name="PlaceHolder 5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fr-FR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 2"/>
          <p:cNvPicPr/>
          <p:nvPr/>
        </p:nvPicPr>
        <p:blipFill>
          <a:blip r:embed="rId14"/>
          <a:stretch/>
        </p:blipFill>
        <p:spPr>
          <a:xfrm>
            <a:off x="5040" y="0"/>
            <a:ext cx="12186000" cy="6859800"/>
          </a:xfrm>
          <a:prstGeom prst="rect">
            <a:avLst/>
          </a:prstGeom>
          <a:ln>
            <a:noFill/>
          </a:ln>
        </p:spPr>
      </p:pic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fr-FR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ReconstitutionAudience.mov" TargetMode="Externa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CustomShape 1"/>
          <p:cNvSpPr/>
          <p:nvPr/>
        </p:nvSpPr>
        <p:spPr>
          <a:xfrm>
            <a:off x="6499800" y="759600"/>
            <a:ext cx="5443560" cy="2174760"/>
          </a:xfrm>
          <a:custGeom>
            <a:avLst/>
            <a:gdLst/>
            <a:ahLst/>
            <a:cxnLst/>
            <a:rect l="l" t="t" r="r" b="b"/>
            <a:pathLst>
              <a:path w="3217547" h="3462017">
                <a:moveTo>
                  <a:pt x="0" y="0"/>
                </a:moveTo>
                <a:lnTo>
                  <a:pt x="3217547" y="0"/>
                </a:lnTo>
                <a:lnTo>
                  <a:pt x="3217547" y="3460947"/>
                </a:lnTo>
                <a:lnTo>
                  <a:pt x="415789" y="346201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0" name="CustomShape 2"/>
          <p:cNvSpPr/>
          <p:nvPr/>
        </p:nvSpPr>
        <p:spPr>
          <a:xfrm>
            <a:off x="5815080" y="759600"/>
            <a:ext cx="6128280" cy="4568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800" b="1" strike="noStrike" cap="all" spc="92">
                <a:solidFill>
                  <a:srgbClr val="D2232A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Harcèlement scolaire : 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800" b="1" strike="noStrike" cap="all" spc="92">
                <a:solidFill>
                  <a:srgbClr val="D2232A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De la prévention à l’action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2800" b="1" strike="noStrike" spc="-4">
                <a:solidFill>
                  <a:srgbClr val="221657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Tribunal judiciaire de Tours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2800" b="1" strike="noStrike" spc="-4">
                <a:solidFill>
                  <a:srgbClr val="221657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Conseil départemental de l’accès au droit d’Indre-et-Loire 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2800" b="0" strike="noStrike" spc="-4">
                <a:solidFill>
                  <a:srgbClr val="282E64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BIENVENUE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1" name="Image 7"/>
          <p:cNvPicPr/>
          <p:nvPr/>
        </p:nvPicPr>
        <p:blipFill>
          <a:blip r:embed="rId2"/>
          <a:stretch/>
        </p:blipFill>
        <p:spPr>
          <a:xfrm>
            <a:off x="5927040" y="4945320"/>
            <a:ext cx="6128280" cy="1531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22785" y="2217812"/>
            <a:ext cx="4495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FF99FF"/>
                </a:solidFill>
              </a:rPr>
              <a:t>Interventions de sensibilisation/prévention </a:t>
            </a:r>
          </a:p>
          <a:p>
            <a:pPr algn="ctr"/>
            <a:r>
              <a:rPr lang="fr-FR" dirty="0">
                <a:solidFill>
                  <a:srgbClr val="FF99FF"/>
                </a:solidFill>
              </a:rPr>
              <a:t>« Harcèlement »</a:t>
            </a:r>
          </a:p>
        </p:txBody>
      </p:sp>
      <p:sp>
        <p:nvSpPr>
          <p:cNvPr id="3" name="Rectangle 2"/>
          <p:cNvSpPr/>
          <p:nvPr/>
        </p:nvSpPr>
        <p:spPr>
          <a:xfrm>
            <a:off x="518747" y="2793805"/>
            <a:ext cx="6435969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>
                <a:solidFill>
                  <a:srgbClr val="FF99FF"/>
                </a:solidFill>
              </a:rPr>
              <a:t>Auprès des enfants :</a:t>
            </a:r>
          </a:p>
          <a:p>
            <a:r>
              <a:rPr lang="fr-FR" sz="1400" dirty="0"/>
              <a:t>Écoles primaires</a:t>
            </a:r>
          </a:p>
          <a:p>
            <a:r>
              <a:rPr lang="fr-FR" sz="1400" dirty="0"/>
              <a:t>Collèges</a:t>
            </a:r>
          </a:p>
          <a:p>
            <a:r>
              <a:rPr lang="fr-FR" sz="1400" dirty="0"/>
              <a:t>Lycées (accompagnement projet de groupe)</a:t>
            </a:r>
          </a:p>
          <a:p>
            <a:r>
              <a:rPr lang="fr-FR" sz="1400" dirty="0"/>
              <a:t>Centre de loisirs</a:t>
            </a:r>
          </a:p>
          <a:p>
            <a:r>
              <a:rPr lang="fr-FR" sz="1400" dirty="0"/>
              <a:t>Reconstitutions d'audience</a:t>
            </a:r>
          </a:p>
          <a:p>
            <a:endParaRPr lang="fr-FR" sz="800" dirty="0"/>
          </a:p>
          <a:p>
            <a:r>
              <a:rPr lang="fr-FR" sz="1600" dirty="0">
                <a:solidFill>
                  <a:srgbClr val="FF99FF"/>
                </a:solidFill>
              </a:rPr>
              <a:t>Auprès des professionnels :</a:t>
            </a:r>
          </a:p>
          <a:p>
            <a:r>
              <a:rPr lang="fr-FR" sz="1400" dirty="0"/>
              <a:t>Assistants familiaux </a:t>
            </a:r>
          </a:p>
          <a:p>
            <a:r>
              <a:rPr lang="fr-FR" sz="1400" dirty="0"/>
              <a:t>Animateurs (ALSH, périscolaire, etc.)</a:t>
            </a:r>
          </a:p>
          <a:p>
            <a:r>
              <a:rPr lang="fr-FR" sz="1400" dirty="0"/>
              <a:t>Acteurs des centres sociaux</a:t>
            </a:r>
          </a:p>
          <a:p>
            <a:endParaRPr lang="fr-FR" sz="800" dirty="0"/>
          </a:p>
          <a:p>
            <a:r>
              <a:rPr lang="fr-FR" sz="1600" dirty="0">
                <a:solidFill>
                  <a:srgbClr val="FF99FF"/>
                </a:solidFill>
              </a:rPr>
              <a:t>Auprès des parents et des familles :</a:t>
            </a:r>
          </a:p>
          <a:p>
            <a:r>
              <a:rPr lang="fr-FR" sz="1400" dirty="0"/>
              <a:t>Des conférences</a:t>
            </a:r>
          </a:p>
          <a:p>
            <a:r>
              <a:rPr lang="fr-FR" sz="1400" dirty="0"/>
              <a:t>Des débats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675" y="3277773"/>
            <a:ext cx="1896020" cy="267637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4981" y="3741109"/>
            <a:ext cx="3901778" cy="174970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26615" y="2509485"/>
            <a:ext cx="1145673" cy="918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8801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28292" y="2314527"/>
            <a:ext cx="44606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>
                <a:solidFill>
                  <a:srgbClr val="00B0F0"/>
                </a:solidFill>
              </a:rPr>
              <a:t>Interventions de sensibilisation/prévention </a:t>
            </a:r>
          </a:p>
          <a:p>
            <a:pPr algn="ctr"/>
            <a:r>
              <a:rPr lang="fr-FR" sz="1600" dirty="0">
                <a:solidFill>
                  <a:srgbClr val="00B0F0"/>
                </a:solidFill>
              </a:rPr>
              <a:t>« </a:t>
            </a:r>
            <a:r>
              <a:rPr lang="fr-FR" sz="1600" dirty="0" err="1">
                <a:solidFill>
                  <a:srgbClr val="00B0F0"/>
                </a:solidFill>
              </a:rPr>
              <a:t>Cyberharcèlement</a:t>
            </a:r>
            <a:r>
              <a:rPr lang="fr-FR" sz="1600" dirty="0">
                <a:solidFill>
                  <a:srgbClr val="00B0F0"/>
                </a:solidFill>
              </a:rPr>
              <a:t> »</a:t>
            </a:r>
          </a:p>
        </p:txBody>
      </p:sp>
      <p:sp>
        <p:nvSpPr>
          <p:cNvPr id="3" name="Rectangle 2"/>
          <p:cNvSpPr/>
          <p:nvPr/>
        </p:nvSpPr>
        <p:spPr>
          <a:xfrm>
            <a:off x="375138" y="3024932"/>
            <a:ext cx="603445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>
                <a:solidFill>
                  <a:srgbClr val="00B0F0"/>
                </a:solidFill>
              </a:rPr>
              <a:t>Auprès des enfants :</a:t>
            </a:r>
          </a:p>
          <a:p>
            <a:r>
              <a:rPr lang="fr-FR" sz="1400" dirty="0"/>
              <a:t>(Plus de 5000 jeunes depuis 2016) </a:t>
            </a:r>
          </a:p>
          <a:p>
            <a:r>
              <a:rPr lang="fr-FR" sz="1400" dirty="0"/>
              <a:t>Écoles primaires (dès le CP)</a:t>
            </a:r>
          </a:p>
          <a:p>
            <a:r>
              <a:rPr lang="fr-FR" sz="1400" dirty="0"/>
              <a:t>Collèges </a:t>
            </a:r>
          </a:p>
          <a:p>
            <a:r>
              <a:rPr lang="fr-FR" sz="1400" dirty="0"/>
              <a:t>Lycées</a:t>
            </a:r>
          </a:p>
          <a:p>
            <a:r>
              <a:rPr lang="fr-FR" sz="1400" dirty="0"/>
              <a:t>Maison Familiale et Rurale (MFR)</a:t>
            </a:r>
          </a:p>
          <a:p>
            <a:r>
              <a:rPr lang="fr-FR" sz="1400" dirty="0"/>
              <a:t>Centre de loisirs</a:t>
            </a:r>
          </a:p>
          <a:p>
            <a:endParaRPr lang="fr-FR" sz="1400" dirty="0"/>
          </a:p>
          <a:p>
            <a:r>
              <a:rPr lang="fr-FR" sz="1600" dirty="0">
                <a:solidFill>
                  <a:srgbClr val="00B0F0"/>
                </a:solidFill>
              </a:rPr>
              <a:t>Auprès des adultes : </a:t>
            </a:r>
          </a:p>
          <a:p>
            <a:r>
              <a:rPr lang="fr-FR" sz="1400" dirty="0"/>
              <a:t>(Plus de 1000 adultes depuis 2016)</a:t>
            </a:r>
          </a:p>
          <a:p>
            <a:r>
              <a:rPr lang="fr-FR" sz="1400" dirty="0"/>
              <a:t>Les parents</a:t>
            </a:r>
          </a:p>
          <a:p>
            <a:r>
              <a:rPr lang="fr-FR" sz="1400" dirty="0"/>
              <a:t>Les familles</a:t>
            </a:r>
          </a:p>
          <a:p>
            <a:r>
              <a:rPr lang="fr-FR" sz="1400" dirty="0"/>
              <a:t>Les professionnels </a:t>
            </a:r>
          </a:p>
          <a:p>
            <a:r>
              <a:rPr lang="fr-FR" sz="1400" dirty="0"/>
              <a:t>Tout public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0546" y="3000409"/>
            <a:ext cx="4210221" cy="176005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0322" y="4182709"/>
            <a:ext cx="4210221" cy="179886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03523" y="2579825"/>
            <a:ext cx="1252183" cy="1003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6339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CustomShape 1"/>
          <p:cNvSpPr/>
          <p:nvPr/>
        </p:nvSpPr>
        <p:spPr>
          <a:xfrm>
            <a:off x="5180400" y="2515680"/>
            <a:ext cx="1828080" cy="1828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9" name="CustomShape 2"/>
          <p:cNvSpPr/>
          <p:nvPr/>
        </p:nvSpPr>
        <p:spPr>
          <a:xfrm>
            <a:off x="1054080" y="2807280"/>
            <a:ext cx="10080720" cy="1461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2400" b="1" strike="noStrike" cap="all" spc="92">
                <a:solidFill>
                  <a:srgbClr val="D2232A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Harcèlement scolaire : De la prévention à l’action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2400" b="1" strike="noStrike" spc="-4">
                <a:solidFill>
                  <a:srgbClr val="221657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Maître Stéphanie BLANC-PELISSIER,</a:t>
            </a:r>
            <a:r>
              <a:rPr lang="fr-FR" sz="2400" b="0" strike="noStrike" spc="-4">
                <a:solidFill>
                  <a:srgbClr val="282E64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Avocate au barreau de Tours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0" name="Image 5"/>
          <p:cNvPicPr/>
          <p:nvPr/>
        </p:nvPicPr>
        <p:blipFill>
          <a:blip r:embed="rId2"/>
          <a:stretch/>
        </p:blipFill>
        <p:spPr>
          <a:xfrm>
            <a:off x="5073120" y="4456800"/>
            <a:ext cx="2042640" cy="1618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ustomShape 1"/>
          <p:cNvSpPr/>
          <p:nvPr/>
        </p:nvSpPr>
        <p:spPr>
          <a:xfrm>
            <a:off x="5180400" y="2515680"/>
            <a:ext cx="1828080" cy="1828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2" name="CustomShape 2"/>
          <p:cNvSpPr/>
          <p:nvPr/>
        </p:nvSpPr>
        <p:spPr>
          <a:xfrm>
            <a:off x="1054080" y="2807280"/>
            <a:ext cx="10080720" cy="1461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2400" b="1" strike="noStrike" cap="all" spc="92">
                <a:solidFill>
                  <a:srgbClr val="D2232A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Harcèlement scolaire : De la prévention à l’action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2400" b="1" strike="noStrike" spc="-4">
                <a:solidFill>
                  <a:srgbClr val="221657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Madame Catherine SORITA-MINARD,</a:t>
            </a:r>
            <a:r>
              <a:rPr lang="fr-FR" sz="2400" b="0" strike="noStrike" spc="-4">
                <a:solidFill>
                  <a:srgbClr val="282E64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Procureure de la République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3" name="Image 7"/>
          <p:cNvPicPr/>
          <p:nvPr/>
        </p:nvPicPr>
        <p:blipFill>
          <a:blip r:embed="rId2"/>
          <a:stretch/>
        </p:blipFill>
        <p:spPr>
          <a:xfrm>
            <a:off x="4732560" y="4736880"/>
            <a:ext cx="2723760" cy="1620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CustomShape 1"/>
          <p:cNvSpPr/>
          <p:nvPr/>
        </p:nvSpPr>
        <p:spPr>
          <a:xfrm>
            <a:off x="5180400" y="2515680"/>
            <a:ext cx="1828080" cy="1828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5" name="CustomShape 2"/>
          <p:cNvSpPr/>
          <p:nvPr/>
        </p:nvSpPr>
        <p:spPr>
          <a:xfrm>
            <a:off x="1054080" y="2807280"/>
            <a:ext cx="10080720" cy="1461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2400" b="1" strike="noStrike" cap="all" spc="92">
                <a:solidFill>
                  <a:srgbClr val="D2232A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Harcèlement scolaire : De la prévention à l’action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2400" b="1" strike="noStrike" spc="-4">
                <a:solidFill>
                  <a:srgbClr val="221657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Échanges avec le public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6" name="Image 7"/>
          <p:cNvPicPr/>
          <p:nvPr/>
        </p:nvPicPr>
        <p:blipFill>
          <a:blip r:embed="rId2"/>
          <a:stretch/>
        </p:blipFill>
        <p:spPr>
          <a:xfrm>
            <a:off x="4732560" y="4736880"/>
            <a:ext cx="2723760" cy="1620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CustomShape 1"/>
          <p:cNvSpPr/>
          <p:nvPr/>
        </p:nvSpPr>
        <p:spPr>
          <a:xfrm>
            <a:off x="6499800" y="759600"/>
            <a:ext cx="5443560" cy="2174760"/>
          </a:xfrm>
          <a:custGeom>
            <a:avLst/>
            <a:gdLst/>
            <a:ahLst/>
            <a:cxnLst/>
            <a:rect l="l" t="t" r="r" b="b"/>
            <a:pathLst>
              <a:path w="3217547" h="3462017">
                <a:moveTo>
                  <a:pt x="0" y="0"/>
                </a:moveTo>
                <a:lnTo>
                  <a:pt x="3217547" y="0"/>
                </a:lnTo>
                <a:lnTo>
                  <a:pt x="3217547" y="3460947"/>
                </a:lnTo>
                <a:lnTo>
                  <a:pt x="415789" y="346201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8" name="CustomShape 2"/>
          <p:cNvSpPr/>
          <p:nvPr/>
        </p:nvSpPr>
        <p:spPr>
          <a:xfrm>
            <a:off x="5815080" y="759600"/>
            <a:ext cx="6128280" cy="4568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800" b="1" strike="noStrike" cap="all" spc="92">
                <a:solidFill>
                  <a:srgbClr val="D2232A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Harcèlement scolaire : 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800" b="1" strike="noStrike" cap="all" spc="92">
                <a:solidFill>
                  <a:srgbClr val="D2232A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De la prévention à l’action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2800" b="1" strike="noStrike" spc="-4">
                <a:solidFill>
                  <a:srgbClr val="221657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Tribunal judiciaire de Tours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2800" b="1" strike="noStrike" spc="-4">
                <a:solidFill>
                  <a:srgbClr val="221657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Conseil départemental de l’accès au droit d’Indre-et-Loire 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2800" b="0" strike="noStrike" spc="-4">
                <a:solidFill>
                  <a:srgbClr val="282E64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VOUS REMERCIENT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9" name="Image 7"/>
          <p:cNvPicPr/>
          <p:nvPr/>
        </p:nvPicPr>
        <p:blipFill>
          <a:blip r:embed="rId2"/>
          <a:stretch/>
        </p:blipFill>
        <p:spPr>
          <a:xfrm>
            <a:off x="5927040" y="4945320"/>
            <a:ext cx="6128280" cy="1531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1"/>
          <p:cNvSpPr/>
          <p:nvPr/>
        </p:nvSpPr>
        <p:spPr>
          <a:xfrm>
            <a:off x="5180400" y="2515680"/>
            <a:ext cx="1828080" cy="1828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3" name="CustomShape 2"/>
          <p:cNvSpPr/>
          <p:nvPr/>
        </p:nvSpPr>
        <p:spPr>
          <a:xfrm>
            <a:off x="1054080" y="2807280"/>
            <a:ext cx="10080720" cy="1827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2400" b="1" strike="noStrike" cap="all" spc="92">
                <a:solidFill>
                  <a:srgbClr val="D2232A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Harcèlement scolaire : De la prévention à l’action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2400" b="1" strike="noStrike" spc="-4">
                <a:solidFill>
                  <a:srgbClr val="221657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Madame Catherine BRUÈRE,</a:t>
            </a:r>
            <a:r>
              <a:rPr lang="fr-FR" sz="2400" b="0" strike="noStrike" spc="-4">
                <a:solidFill>
                  <a:srgbClr val="282E64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Présidente du Tribunal judiciaire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2400" b="1" strike="noStrike" spc="-4">
                <a:solidFill>
                  <a:srgbClr val="221657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Madame Catherine SORITA-MINARD,</a:t>
            </a:r>
            <a:r>
              <a:rPr lang="fr-FR" sz="2400" b="0" strike="noStrike" spc="-4">
                <a:solidFill>
                  <a:srgbClr val="282E64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Procureure de la République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4" name="Image 7"/>
          <p:cNvPicPr/>
          <p:nvPr/>
        </p:nvPicPr>
        <p:blipFill>
          <a:blip r:embed="rId2"/>
          <a:stretch/>
        </p:blipFill>
        <p:spPr>
          <a:xfrm>
            <a:off x="4794840" y="4653720"/>
            <a:ext cx="2599200" cy="1546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CustomShape 1"/>
          <p:cNvSpPr/>
          <p:nvPr/>
        </p:nvSpPr>
        <p:spPr>
          <a:xfrm>
            <a:off x="5180400" y="2515680"/>
            <a:ext cx="1828080" cy="1828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6" name="CustomShape 2"/>
          <p:cNvSpPr/>
          <p:nvPr/>
        </p:nvSpPr>
        <p:spPr>
          <a:xfrm>
            <a:off x="1054080" y="2807280"/>
            <a:ext cx="10080720" cy="2193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2400" b="1" strike="noStrike" cap="all" spc="92" dirty="0">
                <a:solidFill>
                  <a:srgbClr val="D2232A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Harcèlement scolaire : De la prévention à l’action</a:t>
            </a: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2400" b="1" strike="noStrike" spc="-4" dirty="0">
                <a:solidFill>
                  <a:srgbClr val="221657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Madame Hélène DEHELLY,</a:t>
            </a:r>
            <a:r>
              <a:rPr lang="fr-FR" sz="2400" b="0" strike="noStrike" spc="-4" dirty="0">
                <a:solidFill>
                  <a:srgbClr val="282E64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Professeure d’économie et gestion</a:t>
            </a: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2400" b="1" strike="noStrike" spc="-4" dirty="0">
                <a:solidFill>
                  <a:srgbClr val="221657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Madame Florence DOUCET,</a:t>
            </a:r>
            <a:r>
              <a:rPr lang="fr-FR" sz="2400" b="0" strike="noStrike" spc="-4" dirty="0">
                <a:solidFill>
                  <a:srgbClr val="282E64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Professeure de lettres, responsable de l’atelier cinéma</a:t>
            </a: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7" name="Image 5"/>
          <p:cNvPicPr/>
          <p:nvPr/>
        </p:nvPicPr>
        <p:blipFill>
          <a:blip r:embed="rId2"/>
          <a:srcRect r="58781"/>
          <a:stretch/>
        </p:blipFill>
        <p:spPr>
          <a:xfrm>
            <a:off x="5243760" y="4737240"/>
            <a:ext cx="1701360" cy="1437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88830" y="3467819"/>
            <a:ext cx="7545238" cy="368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2" action="ppaction://hlinkfile"/>
              </a:rPr>
              <a:t>ReconstitutionAudience.mov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0232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CustomShape 1"/>
          <p:cNvSpPr/>
          <p:nvPr/>
        </p:nvSpPr>
        <p:spPr>
          <a:xfrm>
            <a:off x="5180400" y="2515680"/>
            <a:ext cx="1828080" cy="1828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9" name="CustomShape 2"/>
          <p:cNvSpPr/>
          <p:nvPr/>
        </p:nvSpPr>
        <p:spPr>
          <a:xfrm>
            <a:off x="1054080" y="2807280"/>
            <a:ext cx="10080720" cy="1827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2400" b="1" strike="noStrike" cap="all" spc="92" dirty="0">
                <a:solidFill>
                  <a:srgbClr val="D2232A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Harcèlement scolaire : De la prévention à l’action</a:t>
            </a: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2400" b="1" strike="noStrike" spc="-4" dirty="0">
                <a:solidFill>
                  <a:srgbClr val="221657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Madame </a:t>
            </a:r>
            <a:r>
              <a:rPr lang="fr-FR" sz="2400" b="1" strike="noStrike" spc="-4" smtClean="0">
                <a:solidFill>
                  <a:srgbClr val="221657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Taïssia</a:t>
            </a:r>
            <a:r>
              <a:rPr lang="fr-FR" sz="2400" b="1" strike="noStrike" spc="-4" dirty="0" smtClean="0">
                <a:solidFill>
                  <a:srgbClr val="221657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fr-FR" sz="2400" b="1" strike="noStrike" spc="-4" dirty="0">
                <a:solidFill>
                  <a:srgbClr val="221657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TCHERNEITCHOUK,</a:t>
            </a:r>
            <a:r>
              <a:rPr lang="fr-FR" sz="2400" b="0" strike="noStrike" spc="-4" dirty="0">
                <a:solidFill>
                  <a:srgbClr val="282E64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Conseillère technique du Recteur pour les établissements et la vie scolaire</a:t>
            </a: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0" name="Image 5"/>
          <p:cNvPicPr/>
          <p:nvPr/>
        </p:nvPicPr>
        <p:blipFill>
          <a:blip r:embed="rId2"/>
          <a:stretch/>
        </p:blipFill>
        <p:spPr>
          <a:xfrm>
            <a:off x="5180400" y="4653720"/>
            <a:ext cx="1828080" cy="1442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ustomShape 1"/>
          <p:cNvSpPr/>
          <p:nvPr/>
        </p:nvSpPr>
        <p:spPr>
          <a:xfrm>
            <a:off x="5180400" y="2515680"/>
            <a:ext cx="1828080" cy="1828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2" name="CustomShape 2"/>
          <p:cNvSpPr/>
          <p:nvPr/>
        </p:nvSpPr>
        <p:spPr>
          <a:xfrm>
            <a:off x="1054080" y="2807280"/>
            <a:ext cx="10080720" cy="2193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2400" b="1" strike="noStrike" cap="all" spc="92">
                <a:solidFill>
                  <a:srgbClr val="D2232A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Harcèlement scolaire : De la prévention à l’action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2400" b="1" strike="noStrike" spc="-4">
                <a:solidFill>
                  <a:srgbClr val="221657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Monsieur Slimane LAOUFI,</a:t>
            </a:r>
            <a:r>
              <a:rPr lang="fr-FR" sz="2400" b="0" strike="noStrike" spc="-4">
                <a:solidFill>
                  <a:srgbClr val="282E64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Chef du pôle régional Normandie – Centre Val de Loire pour le Défenseur des Droits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3" name="Image 10"/>
          <p:cNvPicPr/>
          <p:nvPr/>
        </p:nvPicPr>
        <p:blipFill>
          <a:blip r:embed="rId2"/>
          <a:stretch/>
        </p:blipFill>
        <p:spPr>
          <a:xfrm>
            <a:off x="4376520" y="4592880"/>
            <a:ext cx="3435840" cy="14425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CustomShape 1"/>
          <p:cNvSpPr/>
          <p:nvPr/>
        </p:nvSpPr>
        <p:spPr>
          <a:xfrm>
            <a:off x="5180400" y="2515680"/>
            <a:ext cx="1828080" cy="1828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5" name="CustomShape 2"/>
          <p:cNvSpPr/>
          <p:nvPr/>
        </p:nvSpPr>
        <p:spPr>
          <a:xfrm>
            <a:off x="1054080" y="2807280"/>
            <a:ext cx="10080720" cy="1827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2400" b="1" strike="noStrike" cap="all" spc="92" dirty="0">
                <a:solidFill>
                  <a:srgbClr val="D2232A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Harcèlement scolaire : De la prévention à l’action</a:t>
            </a: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2400" b="1" strike="noStrike" spc="-4" dirty="0">
                <a:solidFill>
                  <a:srgbClr val="221657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Monsieur Benoit FIAUD,</a:t>
            </a:r>
            <a:r>
              <a:rPr lang="fr-FR" sz="2400" b="0" strike="noStrike" spc="-4" dirty="0">
                <a:solidFill>
                  <a:srgbClr val="282E64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Responsable de projets sociaux pour la Maison des Droits de l’Enfant de Touraine – Croix Rouge</a:t>
            </a: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6" name="Image 9"/>
          <p:cNvPicPr/>
          <p:nvPr/>
        </p:nvPicPr>
        <p:blipFill>
          <a:blip r:embed="rId2"/>
          <a:stretch/>
        </p:blipFill>
        <p:spPr>
          <a:xfrm>
            <a:off x="5623200" y="4528038"/>
            <a:ext cx="2492100" cy="1585842"/>
          </a:xfrm>
          <a:prstGeom prst="rect">
            <a:avLst/>
          </a:prstGeom>
          <a:ln>
            <a:noFill/>
          </a:ln>
        </p:spPr>
      </p:pic>
      <p:pic>
        <p:nvPicPr>
          <p:cNvPr id="97" name="Image 5"/>
          <p:cNvPicPr/>
          <p:nvPr/>
        </p:nvPicPr>
        <p:blipFill>
          <a:blip r:embed="rId3"/>
          <a:stretch/>
        </p:blipFill>
        <p:spPr>
          <a:xfrm>
            <a:off x="4091019" y="4634640"/>
            <a:ext cx="2003061" cy="1479240"/>
          </a:xfrm>
          <a:prstGeom prst="rect">
            <a:avLst/>
          </a:prstGeom>
          <a:ln>
            <a:noFill/>
          </a:ln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950" y="4726840"/>
            <a:ext cx="475529" cy="48162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15479" y="4782987"/>
            <a:ext cx="1095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MDET37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950" y="5264613"/>
            <a:ext cx="475529" cy="47552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13780" y="5317711"/>
            <a:ext cx="12522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 @mdet37</a:t>
            </a:r>
          </a:p>
        </p:txBody>
      </p:sp>
      <p:sp>
        <p:nvSpPr>
          <p:cNvPr id="7" name="Rectangle 6"/>
          <p:cNvSpPr/>
          <p:nvPr/>
        </p:nvSpPr>
        <p:spPr>
          <a:xfrm>
            <a:off x="9647481" y="4726004"/>
            <a:ext cx="253408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>
                <a:solidFill>
                  <a:srgbClr val="92D050"/>
                </a:solidFill>
              </a:rPr>
              <a:t>75 rue du Colombier,</a:t>
            </a:r>
          </a:p>
          <a:p>
            <a:r>
              <a:rPr lang="fr-FR" sz="1600" dirty="0">
                <a:solidFill>
                  <a:srgbClr val="92D050"/>
                </a:solidFill>
              </a:rPr>
              <a:t>37100 TOURS </a:t>
            </a:r>
          </a:p>
          <a:p>
            <a:r>
              <a:rPr lang="fr-FR" sz="1600" dirty="0"/>
              <a:t>mdet37@croix-rouge.fr </a:t>
            </a:r>
          </a:p>
          <a:p>
            <a:r>
              <a:rPr lang="fr-FR" sz="1600" dirty="0">
                <a:solidFill>
                  <a:srgbClr val="FF99FF"/>
                </a:solidFill>
              </a:rPr>
              <a:t>02 47 05 09 00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2900" y="2787162"/>
            <a:ext cx="9864969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rgbClr val="92D050"/>
                </a:solidFill>
              </a:rPr>
              <a:t>Fondée en 1999 avec le parrainage de Claire BRISSET</a:t>
            </a:r>
          </a:p>
          <a:p>
            <a:r>
              <a:rPr lang="fr-FR" sz="1400" dirty="0"/>
              <a:t>À l’initiative de différents Clubs Services de Tours : le </a:t>
            </a:r>
            <a:r>
              <a:rPr lang="fr-FR" sz="1400" dirty="0" err="1"/>
              <a:t>Zonta</a:t>
            </a:r>
            <a:r>
              <a:rPr lang="fr-FR" sz="1400" dirty="0"/>
              <a:t> International, le Rotary International, le </a:t>
            </a:r>
            <a:r>
              <a:rPr lang="fr-FR" sz="1400" dirty="0" err="1"/>
              <a:t>Kiwanis</a:t>
            </a:r>
            <a:r>
              <a:rPr lang="fr-FR" sz="1400" dirty="0"/>
              <a:t> International  et la Jeune Chambre Economique.</a:t>
            </a:r>
          </a:p>
          <a:p>
            <a:endParaRPr lang="fr-FR" sz="800" dirty="0"/>
          </a:p>
          <a:p>
            <a:r>
              <a:rPr lang="fr-FR" sz="1400" dirty="0">
                <a:solidFill>
                  <a:srgbClr val="92D050"/>
                </a:solidFill>
              </a:rPr>
              <a:t>Inaugurée le 20 novembre 2000</a:t>
            </a:r>
          </a:p>
          <a:p>
            <a:r>
              <a:rPr lang="fr-FR" sz="1400" dirty="0"/>
              <a:t>Marche Blanche </a:t>
            </a:r>
          </a:p>
          <a:p>
            <a:endParaRPr lang="fr-FR" sz="800" dirty="0"/>
          </a:p>
          <a:p>
            <a:r>
              <a:rPr lang="fr-FR" sz="1400" dirty="0">
                <a:solidFill>
                  <a:srgbClr val="92D050"/>
                </a:solidFill>
              </a:rPr>
              <a:t>Entre 2000 et 2009</a:t>
            </a:r>
          </a:p>
          <a:p>
            <a:r>
              <a:rPr lang="fr-FR" sz="1400" dirty="0"/>
              <a:t>Permanences d’écoute, de conseil et d’orientation tenues par les bénévoles</a:t>
            </a:r>
          </a:p>
          <a:p>
            <a:endParaRPr lang="fr-FR" sz="800" dirty="0"/>
          </a:p>
          <a:p>
            <a:r>
              <a:rPr lang="fr-FR" sz="1400" dirty="0">
                <a:solidFill>
                  <a:srgbClr val="92D050"/>
                </a:solidFill>
              </a:rPr>
              <a:t>Entre 2009 et 2014</a:t>
            </a:r>
          </a:p>
          <a:p>
            <a:r>
              <a:rPr lang="fr-FR" sz="1400" dirty="0"/>
              <a:t>Première professionnalisation et début des actions de promotion des droits de l’Enfant</a:t>
            </a:r>
          </a:p>
          <a:p>
            <a:endParaRPr lang="fr-FR" sz="800" dirty="0"/>
          </a:p>
          <a:p>
            <a:r>
              <a:rPr lang="fr-FR" sz="1400" dirty="0">
                <a:solidFill>
                  <a:srgbClr val="92D050"/>
                </a:solidFill>
              </a:rPr>
              <a:t>De 2014 à juillet 2021</a:t>
            </a:r>
          </a:p>
          <a:p>
            <a:r>
              <a:rPr lang="fr-FR" sz="1400" dirty="0"/>
              <a:t>Service de la Fondation </a:t>
            </a:r>
            <a:r>
              <a:rPr lang="fr-FR" sz="1400" dirty="0" smtClean="0"/>
              <a:t>Verdier</a:t>
            </a:r>
          </a:p>
          <a:p>
            <a:endParaRPr lang="fr-FR" sz="800" dirty="0"/>
          </a:p>
          <a:p>
            <a:r>
              <a:rPr lang="fr-FR" sz="1400" dirty="0" smtClean="0">
                <a:solidFill>
                  <a:srgbClr val="92D050"/>
                </a:solidFill>
              </a:rPr>
              <a:t>Depuis </a:t>
            </a:r>
            <a:r>
              <a:rPr lang="fr-FR" sz="1400" dirty="0">
                <a:solidFill>
                  <a:srgbClr val="92D050"/>
                </a:solidFill>
              </a:rPr>
              <a:t>1er juillet 2021</a:t>
            </a:r>
          </a:p>
          <a:p>
            <a:r>
              <a:rPr lang="fr-FR" sz="1400" dirty="0"/>
              <a:t>Établissement de la Croix-Rouge Française</a:t>
            </a:r>
          </a:p>
        </p:txBody>
      </p:sp>
      <p:sp>
        <p:nvSpPr>
          <p:cNvPr id="6" name="Rectangle 5"/>
          <p:cNvSpPr/>
          <p:nvPr/>
        </p:nvSpPr>
        <p:spPr>
          <a:xfrm>
            <a:off x="4878900" y="2276411"/>
            <a:ext cx="23663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>
                <a:solidFill>
                  <a:srgbClr val="92D050"/>
                </a:solidFill>
              </a:rPr>
              <a:t>Un peu d’histoire…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2289" y="3637051"/>
            <a:ext cx="1463080" cy="117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588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86309" y="2347519"/>
            <a:ext cx="36215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>La Défense des Droits de l’Enfant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8414" y="2883850"/>
            <a:ext cx="26725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C00000"/>
                </a:solidFill>
              </a:rPr>
              <a:t>Point Justice des jeunes</a:t>
            </a:r>
          </a:p>
        </p:txBody>
      </p:sp>
      <p:sp>
        <p:nvSpPr>
          <p:cNvPr id="5" name="Rectangle 4"/>
          <p:cNvSpPr/>
          <p:nvPr/>
        </p:nvSpPr>
        <p:spPr>
          <a:xfrm>
            <a:off x="328414" y="3222404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600" dirty="0"/>
              <a:t>Permanences d’écoute, d’information et d’orientation</a:t>
            </a:r>
          </a:p>
          <a:p>
            <a:r>
              <a:rPr lang="fr-FR" sz="1600" dirty="0"/>
              <a:t>Consultations </a:t>
            </a:r>
          </a:p>
          <a:p>
            <a:r>
              <a:rPr lang="fr-FR" sz="1600" dirty="0"/>
              <a:t>Veille juridique</a:t>
            </a:r>
          </a:p>
          <a:p>
            <a:r>
              <a:rPr lang="fr-FR" sz="1600" dirty="0"/>
              <a:t>Documentation </a:t>
            </a:r>
          </a:p>
          <a:p>
            <a:r>
              <a:rPr lang="fr-FR" sz="1600" dirty="0"/>
              <a:t>Permanences délocalisées</a:t>
            </a:r>
          </a:p>
        </p:txBody>
      </p:sp>
      <p:sp>
        <p:nvSpPr>
          <p:cNvPr id="6" name="Rectangle 5"/>
          <p:cNvSpPr/>
          <p:nvPr/>
        </p:nvSpPr>
        <p:spPr>
          <a:xfrm>
            <a:off x="328414" y="4640628"/>
            <a:ext cx="15526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C00000"/>
                </a:solidFill>
              </a:rPr>
              <a:t>Chiffres 2022</a:t>
            </a:r>
          </a:p>
        </p:txBody>
      </p:sp>
      <p:sp>
        <p:nvSpPr>
          <p:cNvPr id="7" name="Rectangle 6"/>
          <p:cNvSpPr/>
          <p:nvPr/>
        </p:nvSpPr>
        <p:spPr>
          <a:xfrm>
            <a:off x="328414" y="4954956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600" dirty="0"/>
              <a:t>157 contacts téléphoniques, mails ou visites</a:t>
            </a:r>
          </a:p>
          <a:p>
            <a:r>
              <a:rPr lang="fr-FR" sz="1600" dirty="0"/>
              <a:t>Concernant 218 enfants de 3 mois à 18 ans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4798" y="2673616"/>
            <a:ext cx="2206565" cy="3454622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5424" y="3253182"/>
            <a:ext cx="1294754" cy="103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1386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</TotalTime>
  <Words>490</Words>
  <Application>Microsoft Office PowerPoint</Application>
  <PresentationFormat>Grand écran</PresentationFormat>
  <Paragraphs>112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15</vt:i4>
      </vt:variant>
    </vt:vector>
  </HeadingPairs>
  <TitlesOfParts>
    <vt:vector size="22" baseType="lpstr">
      <vt:lpstr>Arial</vt:lpstr>
      <vt:lpstr>DejaVu Sans</vt:lpstr>
      <vt:lpstr>Gotham Bold</vt:lpstr>
      <vt:lpstr>Symbol</vt:lpstr>
      <vt:lpstr>Wingdings</vt:lpstr>
      <vt:lpstr>Office Theme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LEROY Peggui</dc:creator>
  <dc:description/>
  <cp:lastModifiedBy>LEROY Peggui</cp:lastModifiedBy>
  <cp:revision>9</cp:revision>
  <dcterms:created xsi:type="dcterms:W3CDTF">2023-09-21T10:49:59Z</dcterms:created>
  <dcterms:modified xsi:type="dcterms:W3CDTF">2023-10-04T15:40:37Z</dcterms:modified>
  <dc:language>fr-FR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Grand écran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8</vt:i4>
  </property>
</Properties>
</file>